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36"/>
  </p:notesMasterIdLst>
  <p:sldIdLst>
    <p:sldId id="256" r:id="rId3"/>
    <p:sldId id="261" r:id="rId4"/>
    <p:sldId id="262" r:id="rId5"/>
    <p:sldId id="263" r:id="rId6"/>
    <p:sldId id="257" r:id="rId7"/>
    <p:sldId id="267" r:id="rId8"/>
    <p:sldId id="306" r:id="rId9"/>
    <p:sldId id="315" r:id="rId10"/>
    <p:sldId id="304" r:id="rId11"/>
    <p:sldId id="307" r:id="rId12"/>
    <p:sldId id="314" r:id="rId13"/>
    <p:sldId id="316" r:id="rId14"/>
    <p:sldId id="318" r:id="rId15"/>
    <p:sldId id="309" r:id="rId16"/>
    <p:sldId id="317" r:id="rId17"/>
    <p:sldId id="320" r:id="rId18"/>
    <p:sldId id="321" r:id="rId19"/>
    <p:sldId id="322" r:id="rId20"/>
    <p:sldId id="319" r:id="rId21"/>
    <p:sldId id="323" r:id="rId22"/>
    <p:sldId id="308" r:id="rId23"/>
    <p:sldId id="313" r:id="rId24"/>
    <p:sldId id="312" r:id="rId25"/>
    <p:sldId id="326" r:id="rId26"/>
    <p:sldId id="311" r:id="rId27"/>
    <p:sldId id="324" r:id="rId28"/>
    <p:sldId id="325" r:id="rId29"/>
    <p:sldId id="305" r:id="rId30"/>
    <p:sldId id="330" r:id="rId31"/>
    <p:sldId id="329" r:id="rId32"/>
    <p:sldId id="327" r:id="rId33"/>
    <p:sldId id="328" r:id="rId34"/>
    <p:sldId id="264"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mindboard/active-learning-for-fast-data-set-labeling-890d4080d75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Collecting the data from various sources. It can be API, data center, cloud storage, or even a database management system.</a:t>
            </a:r>
          </a:p>
          <a:p>
            <a:r>
              <a:rPr lang="en-US" sz="1100" b="0" i="0" u="none" strike="noStrike" cap="none" dirty="0" smtClean="0">
                <a:solidFill>
                  <a:srgbClr val="000000"/>
                </a:solidFill>
                <a:effectLst/>
                <a:latin typeface="Arial"/>
                <a:ea typeface="Arial"/>
                <a:cs typeface="Arial"/>
                <a:sym typeface="Arial"/>
              </a:rPr>
              <a:t>Transformation of the data:</a:t>
            </a:r>
          </a:p>
          <a:p>
            <a:pPr lvl="1"/>
            <a:r>
              <a:rPr lang="en-US" sz="1100" b="0" i="0" u="none" strike="noStrike" cap="none" dirty="0" smtClean="0">
                <a:solidFill>
                  <a:srgbClr val="000000"/>
                </a:solidFill>
                <a:effectLst/>
                <a:latin typeface="Arial"/>
                <a:ea typeface="Arial"/>
                <a:cs typeface="Arial"/>
                <a:sym typeface="Arial"/>
              </a:rPr>
              <a:t>Filling the missing value using statistical methods</a:t>
            </a:r>
          </a:p>
          <a:p>
            <a:pPr lvl="1"/>
            <a:r>
              <a:rPr lang="en-US" sz="1100" b="0" i="0" u="none" strike="noStrike" cap="none" dirty="0" smtClean="0">
                <a:solidFill>
                  <a:srgbClr val="000000"/>
                </a:solidFill>
                <a:effectLst/>
                <a:latin typeface="Arial"/>
                <a:ea typeface="Arial"/>
                <a:cs typeface="Arial"/>
                <a:sym typeface="Arial"/>
              </a:rPr>
              <a:t>If it’s images, then resizing to square matrices, normalization, etc.</a:t>
            </a:r>
          </a:p>
          <a:p>
            <a:r>
              <a:rPr lang="en-US" sz="1100" b="0" i="0" u="none" strike="noStrike" cap="none" dirty="0" smtClean="0">
                <a:solidFill>
                  <a:srgbClr val="000000"/>
                </a:solidFill>
                <a:effectLst/>
                <a:latin typeface="Arial"/>
                <a:ea typeface="Arial"/>
                <a:cs typeface="Arial"/>
                <a:sym typeface="Arial"/>
              </a:rPr>
              <a:t>Data analytics or visualization</a:t>
            </a:r>
          </a:p>
          <a:p>
            <a:r>
              <a:rPr lang="en-US" sz="1100" b="0" i="0" u="none" strike="noStrike" cap="none" dirty="0" smtClean="0">
                <a:solidFill>
                  <a:srgbClr val="000000"/>
                </a:solidFill>
                <a:effectLst/>
                <a:latin typeface="Arial"/>
                <a:ea typeface="Arial"/>
                <a:cs typeface="Arial"/>
                <a:sym typeface="Arial"/>
              </a:rPr>
              <a:t>Creating batches to feed into the deep learning model</a:t>
            </a:r>
          </a:p>
          <a:p>
            <a:endParaRPr lang="en-US" dirty="0"/>
          </a:p>
        </p:txBody>
      </p:sp>
    </p:spTree>
    <p:extLst>
      <p:ext uri="{BB962C8B-B14F-4D97-AF65-F5344CB8AC3E}">
        <p14:creationId xmlns:p14="http://schemas.microsoft.com/office/powerpoint/2010/main" val="237748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1634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Defining ground truth (labeling) is usually done for supervised learning. If the data source is not legit, there might be issues that lead to an inappropriate DL model later in the process, eventually causing a lot of financial stress. </a:t>
            </a:r>
          </a:p>
          <a:p>
            <a:r>
              <a:rPr lang="en-US" sz="1100" b="0" i="0" u="none" strike="noStrike" cap="none" dirty="0" smtClean="0">
                <a:solidFill>
                  <a:srgbClr val="000000"/>
                </a:solidFill>
                <a:effectLst/>
                <a:latin typeface="Arial"/>
                <a:ea typeface="Arial"/>
                <a:cs typeface="Arial"/>
                <a:sym typeface="Arial"/>
              </a:rPr>
              <a:t>“</a:t>
            </a:r>
            <a:r>
              <a:rPr lang="en-US" sz="1100" b="0" i="1" u="none" strike="noStrike" cap="none" dirty="0" smtClean="0">
                <a:solidFill>
                  <a:srgbClr val="000000"/>
                </a:solidFill>
                <a:effectLst/>
                <a:latin typeface="Arial"/>
                <a:ea typeface="Arial"/>
                <a:cs typeface="Arial"/>
                <a:sym typeface="Arial"/>
              </a:rPr>
              <a:t>AI cannot set the objective for you, that’s the human’s job</a:t>
            </a:r>
            <a:r>
              <a:rPr lang="en-US" sz="1100" b="0" i="0" u="none" strike="noStrike" cap="none" dirty="0" smtClean="0">
                <a:solidFill>
                  <a:srgbClr val="000000"/>
                </a:solidFill>
                <a:effectLst/>
                <a:latin typeface="Arial"/>
                <a:ea typeface="Arial"/>
                <a:cs typeface="Arial"/>
                <a:sym typeface="Arial"/>
              </a:rPr>
              <a:t>”. – Cassie </a:t>
            </a:r>
            <a:r>
              <a:rPr lang="en-US" sz="1100" b="0" i="0" u="none" strike="noStrike" cap="none" dirty="0" err="1" smtClean="0">
                <a:solidFill>
                  <a:srgbClr val="000000"/>
                </a:solidFill>
                <a:effectLst/>
                <a:latin typeface="Arial"/>
                <a:ea typeface="Arial"/>
                <a:cs typeface="Arial"/>
                <a:sym typeface="Arial"/>
              </a:rPr>
              <a:t>Kozyrkov</a:t>
            </a:r>
            <a:r>
              <a:rPr lang="en-US" sz="1100" b="0" i="0" u="none" strike="noStrike" cap="none" dirty="0" smtClean="0">
                <a:solidFill>
                  <a:srgbClr val="000000"/>
                </a:solidFill>
                <a:effectLst/>
                <a:latin typeface="Arial"/>
                <a:ea typeface="Arial"/>
                <a:cs typeface="Arial"/>
                <a:sym typeface="Arial"/>
              </a:rPr>
              <a:t>, Chief Decision Scientist at Google</a:t>
            </a:r>
          </a:p>
          <a:p>
            <a:r>
              <a:rPr lang="en-US" sz="1100" b="0" i="0" u="none" strike="noStrike" cap="none" dirty="0" smtClean="0">
                <a:solidFill>
                  <a:srgbClr val="000000"/>
                </a:solidFill>
                <a:effectLst/>
                <a:latin typeface="Arial"/>
                <a:ea typeface="Arial"/>
                <a:cs typeface="Arial"/>
                <a:sym typeface="Arial"/>
              </a:rPr>
              <a:t>Ground truth, or labeling, means setting an objective for the machine, and it completely depends on the task that you defined — like our previous example, “</a:t>
            </a:r>
            <a:r>
              <a:rPr lang="en-US" sz="1100" b="0" i="1" u="none" strike="noStrike" cap="none" dirty="0" smtClean="0">
                <a:solidFill>
                  <a:srgbClr val="000000"/>
                </a:solidFill>
                <a:effectLst/>
                <a:latin typeface="Arial"/>
                <a:ea typeface="Arial"/>
                <a:cs typeface="Arial"/>
                <a:sym typeface="Arial"/>
              </a:rPr>
              <a:t>build a deep learning system to classify fungal images in a flower</a:t>
            </a:r>
            <a:r>
              <a:rPr lang="en-US" sz="1100" b="0" i="0" u="none" strike="noStrike" cap="none" dirty="0" smtClean="0">
                <a:solidFill>
                  <a:srgbClr val="000000"/>
                </a:solidFill>
                <a:effectLst/>
                <a:latin typeface="Arial"/>
                <a:ea typeface="Arial"/>
                <a:cs typeface="Arial"/>
                <a:sym typeface="Arial"/>
              </a:rPr>
              <a:t>”. </a:t>
            </a:r>
          </a:p>
          <a:p>
            <a:r>
              <a:rPr lang="en-US" sz="1100" b="0" i="0" u="none" strike="noStrike" cap="none" dirty="0" smtClean="0">
                <a:solidFill>
                  <a:srgbClr val="000000"/>
                </a:solidFill>
                <a:effectLst/>
                <a:latin typeface="Arial"/>
                <a:ea typeface="Arial"/>
                <a:cs typeface="Arial"/>
                <a:sym typeface="Arial"/>
              </a:rPr>
              <a:t>You need to decide whether the DL system should be sensitive to fungus images, or lenient. This is where we usually trade </a:t>
            </a:r>
            <a:r>
              <a:rPr lang="en-US" sz="1100" b="1" i="0" u="none" strike="noStrike" cap="none" dirty="0" smtClean="0">
                <a:solidFill>
                  <a:srgbClr val="000000"/>
                </a:solidFill>
                <a:effectLst/>
                <a:latin typeface="Arial"/>
                <a:ea typeface="Arial"/>
                <a:cs typeface="Arial"/>
                <a:sym typeface="Arial"/>
              </a:rPr>
              <a:t>accuracy with precision </a:t>
            </a:r>
            <a:r>
              <a:rPr lang="en-US" sz="1100" b="0" i="0" u="none" strike="noStrike" cap="none" dirty="0" smtClean="0">
                <a:solidFill>
                  <a:srgbClr val="000000"/>
                </a:solidFill>
                <a:effectLst/>
                <a:latin typeface="Arial"/>
                <a:ea typeface="Arial"/>
                <a:cs typeface="Arial"/>
                <a:sym typeface="Arial"/>
              </a:rPr>
              <a:t>or vice-versa. </a:t>
            </a:r>
          </a:p>
          <a:p>
            <a:r>
              <a:rPr lang="en-US" sz="1100" b="0" i="0" u="none" strike="noStrike" cap="none" dirty="0" smtClean="0">
                <a:solidFill>
                  <a:srgbClr val="000000"/>
                </a:solidFill>
                <a:effectLst/>
                <a:latin typeface="Arial"/>
                <a:ea typeface="Arial"/>
                <a:cs typeface="Arial"/>
                <a:sym typeface="Arial"/>
              </a:rPr>
              <a:t>It is always recommended to design an algorithm based on the defined task and targeted audience so that both the computational resources and financial resources aren’t overused. </a:t>
            </a:r>
          </a:p>
          <a:p>
            <a:r>
              <a:rPr lang="en-US" sz="1100" b="0" i="0" u="none" strike="noStrike" cap="none" dirty="0" smtClean="0">
                <a:solidFill>
                  <a:srgbClr val="000000"/>
                </a:solidFill>
                <a:effectLst/>
                <a:latin typeface="Arial"/>
                <a:ea typeface="Arial"/>
                <a:cs typeface="Arial"/>
                <a:sym typeface="Arial"/>
              </a:rPr>
              <a:t>Another method to label data is </a:t>
            </a:r>
            <a:r>
              <a:rPr lang="en-US" sz="1100" b="1" i="0" u="none" strike="noStrike" cap="none" dirty="0" smtClean="0">
                <a:solidFill>
                  <a:srgbClr val="000000"/>
                </a:solidFill>
                <a:effectLst/>
                <a:latin typeface="Arial"/>
                <a:ea typeface="Arial"/>
                <a:cs typeface="Arial"/>
                <a:sym typeface="Arial"/>
                <a:hlinkClick r:id="rId3"/>
              </a:rPr>
              <a:t>active learning</a:t>
            </a:r>
            <a:r>
              <a:rPr lang="en-US" sz="1100" b="0" i="0" u="none" strike="noStrike" cap="none" dirty="0" smtClean="0">
                <a:solidFill>
                  <a:srgbClr val="000000"/>
                </a:solidFill>
                <a:effectLst/>
                <a:latin typeface="Arial"/>
                <a:ea typeface="Arial"/>
                <a:cs typeface="Arial"/>
                <a:sym typeface="Arial"/>
              </a:rPr>
              <a:t>. It’s usually used for large amounts of data that needs to be labeled.</a:t>
            </a:r>
          </a:p>
          <a:p>
            <a:r>
              <a:rPr lang="en-US" sz="1100" b="0" i="0" u="none" strike="noStrike" cap="none" dirty="0" smtClean="0">
                <a:solidFill>
                  <a:srgbClr val="000000"/>
                </a:solidFill>
                <a:effectLst/>
                <a:latin typeface="Arial"/>
                <a:ea typeface="Arial"/>
                <a:cs typeface="Arial"/>
                <a:sym typeface="Arial"/>
              </a:rPr>
              <a:t>Labeling can be expensive, so you want to limit the time spent on this task. </a:t>
            </a:r>
          </a:p>
          <a:p>
            <a:endParaRPr lang="en-US" dirty="0"/>
          </a:p>
        </p:txBody>
      </p:sp>
    </p:spTree>
    <p:extLst>
      <p:ext uri="{BB962C8B-B14F-4D97-AF65-F5344CB8AC3E}">
        <p14:creationId xmlns:p14="http://schemas.microsoft.com/office/powerpoint/2010/main" val="9909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28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https://www.freecodecamp.org/news/deploy-an-ml-model-using-fastapi-and-docker/</a:t>
            </a:r>
          </a:p>
          <a:p>
            <a:r>
              <a:rPr lang="en-US" smtClean="0"/>
              <a:t>https://towardsdatascience.com/how-to-deploy-a-machine-learning-model-with-fastapi-docker-and-github-actions-13374cbd638a</a:t>
            </a:r>
            <a:endParaRPr lang="en-US" dirty="0"/>
          </a:p>
        </p:txBody>
      </p:sp>
    </p:spTree>
    <p:extLst>
      <p:ext uri="{BB962C8B-B14F-4D97-AF65-F5344CB8AC3E}">
        <p14:creationId xmlns:p14="http://schemas.microsoft.com/office/powerpoint/2010/main" val="53684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https://www.youtube.com/watch?v=n2mupnfIuFY&amp;ab_channel=TheCodingBug</a:t>
            </a:r>
            <a:endParaRPr lang="en-US" dirty="0"/>
          </a:p>
        </p:txBody>
      </p:sp>
    </p:spTree>
    <p:extLst>
      <p:ext uri="{BB962C8B-B14F-4D97-AF65-F5344CB8AC3E}">
        <p14:creationId xmlns:p14="http://schemas.microsoft.com/office/powerpoint/2010/main" val="345995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https://www.youtube.com/watch?v=n2mupnfIuFY&amp;ab_channel=TheCodingBug</a:t>
            </a:r>
            <a:endParaRPr lang="en-US" dirty="0"/>
          </a:p>
        </p:txBody>
      </p:sp>
    </p:spTree>
    <p:extLst>
      <p:ext uri="{BB962C8B-B14F-4D97-AF65-F5344CB8AC3E}">
        <p14:creationId xmlns:p14="http://schemas.microsoft.com/office/powerpoint/2010/main" val="332434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https://neptune.ai/blog/how-to-organize-deep-learning-projects-best-practices</a:t>
            </a:r>
            <a:endParaRPr lang="en-US" dirty="0"/>
          </a:p>
        </p:txBody>
      </p:sp>
    </p:spTree>
    <p:extLst>
      <p:ext uri="{BB962C8B-B14F-4D97-AF65-F5344CB8AC3E}">
        <p14:creationId xmlns:p14="http://schemas.microsoft.com/office/powerpoint/2010/main" val="416283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4259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02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11/06/2023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12</a:t>
            </a:r>
            <a:r>
              <a:rPr lang="en" sz="3400" b="1" dirty="0" smtClean="0">
                <a:solidFill>
                  <a:srgbClr val="FFFF00"/>
                </a:solidFill>
              </a:rPr>
              <a:t>: Deploy mô hình</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cần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bắt</a:t>
            </a:r>
            <a:r>
              <a:rPr lang="en-US" dirty="0" smtClean="0"/>
              <a:t> </a:t>
            </a:r>
            <a:r>
              <a:rPr lang="en-US" dirty="0" err="1" smtClean="0"/>
              <a:t>đầu</a:t>
            </a:r>
            <a:r>
              <a:rPr lang="en-US" dirty="0" smtClean="0"/>
              <a:t> </a:t>
            </a:r>
            <a:r>
              <a:rPr lang="en-US" dirty="0" err="1" smtClean="0"/>
              <a:t>dự</a:t>
            </a:r>
            <a:r>
              <a:rPr lang="en-US" dirty="0" smtClean="0"/>
              <a:t> </a:t>
            </a:r>
            <a:r>
              <a:rPr lang="en-US" dirty="0" err="1" smtClean="0"/>
              <a:t>án</a:t>
            </a:r>
            <a:endParaRPr lang="en-US" dirty="0"/>
          </a:p>
        </p:txBody>
      </p:sp>
      <p:sp>
        <p:nvSpPr>
          <p:cNvPr id="3" name="Text Placeholder 2"/>
          <p:cNvSpPr>
            <a:spLocks noGrp="1"/>
          </p:cNvSpPr>
          <p:nvPr>
            <p:ph type="body" idx="1"/>
          </p:nvPr>
        </p:nvSpPr>
        <p:spPr/>
        <p:txBody>
          <a:bodyPr/>
          <a:lstStyle/>
          <a:p>
            <a:r>
              <a:rPr lang="en-US" dirty="0" err="1" smtClean="0"/>
              <a:t>Nguồn</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Các</a:t>
            </a:r>
            <a:r>
              <a:rPr lang="en-US" dirty="0" smtClean="0"/>
              <a:t> </a:t>
            </a:r>
            <a:r>
              <a:rPr lang="en-US" dirty="0" err="1" smtClean="0"/>
              <a:t>dự</a:t>
            </a:r>
            <a:r>
              <a:rPr lang="en-US" dirty="0" smtClean="0"/>
              <a:t> </a:t>
            </a:r>
            <a:r>
              <a:rPr lang="en-US" dirty="0" err="1" smtClean="0"/>
              <a:t>án</a:t>
            </a:r>
            <a:r>
              <a:rPr lang="en-US" dirty="0" smtClean="0"/>
              <a:t>, </a:t>
            </a:r>
            <a:r>
              <a:rPr lang="en-US" dirty="0" err="1" smtClean="0"/>
              <a:t>bài</a:t>
            </a:r>
            <a:r>
              <a:rPr lang="en-US" dirty="0" smtClean="0"/>
              <a:t> </a:t>
            </a:r>
            <a:r>
              <a:rPr lang="en-US" dirty="0" err="1" smtClean="0"/>
              <a:t>báo</a:t>
            </a:r>
            <a:r>
              <a:rPr lang="en-US" dirty="0" smtClean="0"/>
              <a:t> </a:t>
            </a:r>
            <a:r>
              <a:rPr lang="en-US" dirty="0" err="1" smtClean="0"/>
              <a:t>liên</a:t>
            </a:r>
            <a:r>
              <a:rPr lang="en-US" dirty="0" smtClean="0"/>
              <a:t> </a:t>
            </a:r>
            <a:r>
              <a:rPr lang="en-US" dirty="0" err="1" smtClean="0"/>
              <a:t>quan</a:t>
            </a:r>
            <a:endParaRPr lang="en-US" dirty="0" smtClean="0"/>
          </a:p>
          <a:p>
            <a:r>
              <a:rPr lang="en-US" dirty="0" smtClean="0"/>
              <a:t>Source code </a:t>
            </a:r>
            <a:r>
              <a:rPr lang="en-US" dirty="0" err="1" smtClean="0"/>
              <a:t>liên</a:t>
            </a:r>
            <a:r>
              <a:rPr lang="en-US" dirty="0" smtClean="0"/>
              <a:t> </a:t>
            </a:r>
            <a:r>
              <a:rPr lang="en-US" dirty="0" err="1" smtClean="0"/>
              <a:t>quan</a:t>
            </a:r>
            <a:endParaRPr lang="en-US" dirty="0" smtClean="0"/>
          </a:p>
          <a:p>
            <a:r>
              <a:rPr lang="en-US" dirty="0" err="1" smtClean="0"/>
              <a:t>Phần</a:t>
            </a:r>
            <a:r>
              <a:rPr lang="en-US" dirty="0" smtClean="0"/>
              <a:t> </a:t>
            </a:r>
            <a:r>
              <a:rPr lang="en-US" dirty="0" err="1" smtClean="0"/>
              <a:t>cứng</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smtClean="0"/>
          </a:p>
          <a:p>
            <a:pPr lvl="1"/>
            <a:r>
              <a:rPr lang="en-US" dirty="0" smtClean="0"/>
              <a:t>Local server</a:t>
            </a:r>
          </a:p>
          <a:p>
            <a:pPr lvl="1"/>
            <a:r>
              <a:rPr lang="en-US" dirty="0" smtClean="0"/>
              <a:t>Local machine</a:t>
            </a:r>
          </a:p>
          <a:p>
            <a:pPr lvl="1"/>
            <a:r>
              <a:rPr lang="en-US" dirty="0" smtClean="0"/>
              <a:t>Cloud (AWS, Azure, Google </a:t>
            </a:r>
            <a:r>
              <a:rPr lang="en-US" dirty="0" err="1" smtClean="0"/>
              <a:t>Colab</a:t>
            </a:r>
            <a:r>
              <a:rPr lang="en-US" dirty="0" smtClean="0"/>
              <a:t>, GCP)</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24697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a:t>
            </a:r>
            <a:r>
              <a:rPr lang="en-US" dirty="0" err="1" smtClean="0"/>
              <a:t>tổ</a:t>
            </a:r>
            <a:r>
              <a:rPr lang="en-US" dirty="0" smtClean="0"/>
              <a:t> </a:t>
            </a:r>
            <a:r>
              <a:rPr lang="en-US" dirty="0" err="1" smtClean="0"/>
              <a:t>chức</a:t>
            </a:r>
            <a:r>
              <a:rPr lang="en-US" dirty="0" smtClean="0"/>
              <a:t> code </a:t>
            </a:r>
            <a:r>
              <a:rPr lang="en-US" dirty="0" err="1" smtClean="0"/>
              <a:t>trong</a:t>
            </a:r>
            <a:r>
              <a:rPr lang="en-US" dirty="0" smtClean="0"/>
              <a:t> </a:t>
            </a:r>
            <a:r>
              <a:rPr lang="en-US" dirty="0" err="1" smtClean="0"/>
              <a:t>thư</a:t>
            </a:r>
            <a:r>
              <a:rPr lang="en-US" dirty="0" smtClean="0"/>
              <a:t> </a:t>
            </a:r>
            <a:r>
              <a:rPr lang="en-US" dirty="0" err="1" smtClean="0"/>
              <a:t>mục</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050" name="Picture 2" descr="DL project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17" y="686108"/>
            <a:ext cx="3627666" cy="396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Thu </a:t>
            </a:r>
            <a:r>
              <a:rPr lang="en-US" dirty="0" err="1" smtClean="0"/>
              <a:t>thập</a:t>
            </a:r>
            <a:r>
              <a:rPr lang="en-US" dirty="0" smtClean="0"/>
              <a:t> </a:t>
            </a:r>
            <a:r>
              <a:rPr lang="en-US" dirty="0" err="1" smtClean="0"/>
              <a:t>dữ</a:t>
            </a:r>
            <a:r>
              <a:rPr lang="en-US" dirty="0" smtClean="0"/>
              <a:t> </a:t>
            </a:r>
            <a:r>
              <a:rPr lang="en-US" dirty="0" err="1" smtClean="0"/>
              <a:t>liệu</a:t>
            </a:r>
            <a:endParaRPr lang="en-US" dirty="0"/>
          </a:p>
        </p:txBody>
      </p:sp>
      <p:sp>
        <p:nvSpPr>
          <p:cNvPr id="3" name="Text Placeholder 2"/>
          <p:cNvSpPr>
            <a:spLocks noGrp="1"/>
          </p:cNvSpPr>
          <p:nvPr>
            <p:ph type="body" idx="1"/>
          </p:nvPr>
        </p:nvSpPr>
        <p:spPr/>
        <p:txBody>
          <a:bodyPr/>
          <a:lstStyle/>
          <a:p>
            <a:r>
              <a:rPr lang="en-US" dirty="0" err="1" smtClean="0"/>
              <a:t>Cần</a:t>
            </a:r>
            <a:r>
              <a:rPr lang="en-US" dirty="0" smtClean="0"/>
              <a:t> </a:t>
            </a:r>
            <a:r>
              <a:rPr lang="en-US" dirty="0" err="1" smtClean="0"/>
              <a:t>bao</a:t>
            </a:r>
            <a:r>
              <a:rPr lang="en-US" dirty="0" smtClean="0"/>
              <a:t> </a:t>
            </a:r>
            <a:r>
              <a:rPr lang="en-US" dirty="0" err="1" smtClean="0"/>
              <a:t>nhiêu</a:t>
            </a:r>
            <a:r>
              <a:rPr lang="en-US" dirty="0" smtClean="0"/>
              <a:t> sample?</a:t>
            </a:r>
          </a:p>
          <a:p>
            <a:r>
              <a:rPr lang="en-US" dirty="0" smtClean="0"/>
              <a:t>Chi </a:t>
            </a:r>
            <a:r>
              <a:rPr lang="en-US" dirty="0" err="1" smtClean="0"/>
              <a:t>phí</a:t>
            </a:r>
            <a:r>
              <a:rPr lang="en-US" dirty="0" smtClean="0"/>
              <a:t> </a:t>
            </a:r>
            <a:r>
              <a:rPr lang="en-US" dirty="0" err="1" smtClean="0"/>
              <a:t>bao</a:t>
            </a:r>
            <a:r>
              <a:rPr lang="en-US" dirty="0" smtClean="0"/>
              <a:t> </a:t>
            </a:r>
            <a:r>
              <a:rPr lang="en-US" dirty="0" err="1" smtClean="0"/>
              <a:t>nhiêu</a:t>
            </a:r>
            <a:r>
              <a:rPr lang="en-US" dirty="0" smtClean="0"/>
              <a:t> </a:t>
            </a:r>
            <a:r>
              <a:rPr lang="en-US" dirty="0" err="1" smtClean="0"/>
              <a:t>để</a:t>
            </a:r>
            <a:r>
              <a:rPr lang="en-US" dirty="0" smtClean="0"/>
              <a:t>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dán</a:t>
            </a:r>
            <a:r>
              <a:rPr lang="en-US" dirty="0" smtClean="0"/>
              <a:t> </a:t>
            </a:r>
            <a:r>
              <a:rPr lang="en-US" dirty="0" err="1" smtClean="0"/>
              <a:t>nhãn</a:t>
            </a:r>
            <a:endParaRPr lang="en-US" dirty="0" smtClean="0"/>
          </a:p>
          <a:p>
            <a:r>
              <a:rPr lang="en-US" dirty="0" err="1" smtClean="0"/>
              <a:t>Có</a:t>
            </a:r>
            <a:r>
              <a:rPr lang="en-US" dirty="0" smtClean="0"/>
              <a:t> </a:t>
            </a:r>
            <a:r>
              <a:rPr lang="en-US" dirty="0" err="1" smtClean="0"/>
              <a:t>thể</a:t>
            </a:r>
            <a:r>
              <a:rPr lang="en-US" dirty="0" smtClean="0"/>
              <a:t> </a:t>
            </a:r>
            <a:r>
              <a:rPr lang="en-US" dirty="0" err="1" smtClean="0"/>
              <a:t>tận</a:t>
            </a:r>
            <a:r>
              <a:rPr lang="en-US" dirty="0" smtClean="0"/>
              <a:t> </a:t>
            </a:r>
            <a:r>
              <a:rPr lang="en-US" dirty="0" err="1" smtClean="0"/>
              <a:t>dụng</a:t>
            </a:r>
            <a:r>
              <a:rPr lang="en-US" dirty="0" smtClean="0"/>
              <a:t> open source data?</a:t>
            </a:r>
          </a:p>
          <a:p>
            <a:r>
              <a:rPr lang="en-US" dirty="0" err="1" smtClean="0"/>
              <a:t>Xác</a:t>
            </a:r>
            <a:r>
              <a:rPr lang="en-US" dirty="0" smtClean="0"/>
              <a:t> </a:t>
            </a:r>
            <a:r>
              <a:rPr lang="en-US" dirty="0" err="1" smtClean="0"/>
              <a:t>định</a:t>
            </a:r>
            <a:r>
              <a:rPr lang="en-US" dirty="0" smtClean="0"/>
              <a:t> </a:t>
            </a:r>
            <a:r>
              <a:rPr lang="en-US" dirty="0" err="1" smtClean="0"/>
              <a:t>nhãn</a:t>
            </a:r>
            <a:r>
              <a:rPr lang="en-US" dirty="0" smtClean="0"/>
              <a:t>, </a:t>
            </a:r>
            <a:r>
              <a:rPr lang="en-US" dirty="0" err="1" smtClean="0"/>
              <a:t>sử</a:t>
            </a:r>
            <a:r>
              <a:rPr lang="en-US" dirty="0" smtClean="0"/>
              <a:t> </a:t>
            </a:r>
            <a:r>
              <a:rPr lang="en-US" dirty="0" err="1" smtClean="0"/>
              <a:t>dụng</a:t>
            </a:r>
            <a:r>
              <a:rPr lang="en-US" dirty="0" smtClean="0"/>
              <a:t> active learning?</a:t>
            </a:r>
          </a:p>
          <a:p>
            <a:r>
              <a:rPr lang="en-US" dirty="0" err="1" smtClean="0"/>
              <a:t>Xác</a:t>
            </a:r>
            <a:r>
              <a:rPr lang="en-US" dirty="0" smtClean="0"/>
              <a:t> </a:t>
            </a:r>
            <a:r>
              <a:rPr lang="en-US" dirty="0" err="1" smtClean="0"/>
              <a:t>định</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ảnh</a:t>
            </a:r>
            <a:r>
              <a:rPr lang="en-US" dirty="0" smtClean="0"/>
              <a:t>, </a:t>
            </a:r>
            <a:r>
              <a:rPr lang="en-US" dirty="0" err="1" smtClean="0"/>
              <a:t>nội</a:t>
            </a:r>
            <a:r>
              <a:rPr lang="en-US" dirty="0" smtClean="0"/>
              <a:t> dung </a:t>
            </a:r>
            <a:r>
              <a:rPr lang="en-US" dirty="0" err="1" smtClean="0"/>
              <a:t>ảnh</a:t>
            </a:r>
            <a:r>
              <a:rPr lang="en-US" dirty="0" smtClean="0"/>
              <a:t>, …)</a:t>
            </a:r>
          </a:p>
          <a:p>
            <a:r>
              <a:rPr lang="en-US" dirty="0" err="1" smtClean="0"/>
              <a:t>Xây</a:t>
            </a:r>
            <a:r>
              <a:rPr lang="en-US" dirty="0" smtClean="0"/>
              <a:t> </a:t>
            </a:r>
            <a:r>
              <a:rPr lang="en-US" dirty="0" err="1" smtClean="0"/>
              <a:t>dựng</a:t>
            </a:r>
            <a:r>
              <a:rPr lang="en-US" dirty="0" smtClean="0"/>
              <a:t> pipeline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endParaRPr lang="en-US" dirty="0" smtClean="0"/>
          </a:p>
          <a:p>
            <a:pPr lvl="1"/>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49568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pipeline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endParaRPr lang="en-US" dirty="0"/>
          </a:p>
        </p:txBody>
      </p:sp>
      <p:sp>
        <p:nvSpPr>
          <p:cNvPr id="3" name="Text Placeholder 2"/>
          <p:cNvSpPr>
            <a:spLocks noGrp="1"/>
          </p:cNvSpPr>
          <p:nvPr>
            <p:ph type="body" idx="1"/>
          </p:nvPr>
        </p:nvSpPr>
        <p:spPr/>
        <p:txBody>
          <a:bodyPr/>
          <a:lstStyle/>
          <a:p>
            <a:r>
              <a:rPr lang="en-US" dirty="0" smtClean="0"/>
              <a:t>Thu </a:t>
            </a:r>
            <a:r>
              <a:rPr lang="en-US" dirty="0" err="1" smtClean="0"/>
              <a:t>thập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nhiều</a:t>
            </a:r>
            <a:r>
              <a:rPr lang="en-US" dirty="0" smtClean="0"/>
              <a:t> </a:t>
            </a:r>
            <a:r>
              <a:rPr lang="en-US" dirty="0" err="1" smtClean="0"/>
              <a:t>nguồn</a:t>
            </a:r>
            <a:endParaRPr lang="en-US" dirty="0" smtClean="0"/>
          </a:p>
          <a:p>
            <a:r>
              <a:rPr lang="en-US" dirty="0" err="1" smtClean="0"/>
              <a:t>Kiểm</a:t>
            </a:r>
            <a:r>
              <a:rPr lang="en-US" dirty="0" smtClean="0"/>
              <a:t> </a:t>
            </a:r>
            <a:r>
              <a:rPr lang="en-US" dirty="0" err="1" smtClean="0"/>
              <a:t>tra</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nội</a:t>
            </a:r>
            <a:r>
              <a:rPr lang="en-US" dirty="0" smtClean="0"/>
              <a:t> dung </a:t>
            </a:r>
            <a:r>
              <a:rPr lang="en-US" dirty="0" err="1" smtClean="0"/>
              <a:t>dữ</a:t>
            </a:r>
            <a:r>
              <a:rPr lang="en-US" dirty="0" smtClean="0"/>
              <a:t> </a:t>
            </a:r>
            <a:r>
              <a:rPr lang="en-US" dirty="0" err="1" smtClean="0"/>
              <a:t>liệu</a:t>
            </a:r>
            <a:endParaRPr lang="en-US" dirty="0" smtClean="0"/>
          </a:p>
          <a:p>
            <a:r>
              <a:rPr lang="en-US" dirty="0" err="1" smtClean="0"/>
              <a:t>Chuyển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r>
              <a:rPr lang="en-US" dirty="0" smtClean="0"/>
              <a:t>:</a:t>
            </a:r>
          </a:p>
          <a:p>
            <a:pPr lvl="1"/>
            <a:r>
              <a:rPr lang="en-US" dirty="0" err="1" smtClean="0"/>
              <a:t>Chuẩn</a:t>
            </a:r>
            <a:r>
              <a:rPr lang="en-US" dirty="0" smtClean="0"/>
              <a:t> </a:t>
            </a:r>
            <a:r>
              <a:rPr lang="en-US" dirty="0" err="1" smtClean="0"/>
              <a:t>hoá</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kích</a:t>
            </a:r>
            <a:r>
              <a:rPr lang="en-US" dirty="0" smtClean="0"/>
              <a:t> </a:t>
            </a:r>
            <a:r>
              <a:rPr lang="en-US" dirty="0" err="1" smtClean="0"/>
              <a:t>thước</a:t>
            </a:r>
            <a:r>
              <a:rPr lang="en-US" dirty="0" smtClean="0"/>
              <a:t>, …</a:t>
            </a:r>
          </a:p>
          <a:p>
            <a:pPr lvl="1"/>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bị</a:t>
            </a:r>
            <a:r>
              <a:rPr lang="en-US" dirty="0" smtClean="0"/>
              <a:t> </a:t>
            </a:r>
            <a:r>
              <a:rPr lang="en-US" dirty="0" err="1" smtClean="0"/>
              <a:t>mất</a:t>
            </a:r>
            <a:endParaRPr lang="en-US" dirty="0" smtClean="0"/>
          </a:p>
          <a:p>
            <a:r>
              <a:rPr lang="en-US" dirty="0" err="1" smtClean="0"/>
              <a:t>Phân</a:t>
            </a:r>
            <a:r>
              <a:rPr lang="en-US" dirty="0" smtClean="0"/>
              <a:t> </a:t>
            </a:r>
            <a:r>
              <a:rPr lang="en-US" dirty="0" err="1" smtClean="0"/>
              <a:t>tích</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Tỉ</a:t>
            </a:r>
            <a:r>
              <a:rPr lang="en-US" dirty="0" smtClean="0"/>
              <a:t> </a:t>
            </a:r>
            <a:r>
              <a:rPr lang="en-US" dirty="0" err="1" smtClean="0"/>
              <a:t>lệ</a:t>
            </a:r>
            <a:r>
              <a:rPr lang="en-US" dirty="0" smtClean="0"/>
              <a:t> </a:t>
            </a:r>
            <a:r>
              <a:rPr lang="en-US" dirty="0" err="1" smtClean="0"/>
              <a:t>các</a:t>
            </a:r>
            <a:r>
              <a:rPr lang="en-US" dirty="0" smtClean="0"/>
              <a:t> </a:t>
            </a:r>
            <a:r>
              <a:rPr lang="en-US" dirty="0" err="1" smtClean="0"/>
              <a:t>nhóm</a:t>
            </a:r>
            <a:r>
              <a:rPr lang="en-US" dirty="0" smtClean="0"/>
              <a:t> </a:t>
            </a:r>
            <a:r>
              <a:rPr lang="en-US" dirty="0" err="1" smtClean="0"/>
              <a:t>trong</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Phân</a:t>
            </a:r>
            <a:r>
              <a:rPr lang="en-US" dirty="0" smtClean="0"/>
              <a:t> </a:t>
            </a:r>
            <a:r>
              <a:rPr lang="en-US" dirty="0" err="1" smtClean="0"/>
              <a:t>phối</a:t>
            </a:r>
            <a:endParaRPr lang="en-US" dirty="0" smtClean="0"/>
          </a:p>
          <a:p>
            <a:r>
              <a:rPr lang="en-US" dirty="0" err="1" smtClean="0"/>
              <a:t>Tạo</a:t>
            </a:r>
            <a:r>
              <a:rPr lang="en-US" dirty="0" smtClean="0"/>
              <a:t> split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52360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2</a:t>
            </a:r>
            <a:r>
              <a:rPr lang="vi-VN"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68697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3" name="Text Placeholder 2"/>
          <p:cNvSpPr>
            <a:spLocks noGrp="1"/>
          </p:cNvSpPr>
          <p:nvPr>
            <p:ph type="body" idx="1"/>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baseline</a:t>
            </a:r>
          </a:p>
          <a:p>
            <a:r>
              <a:rPr lang="en-US" dirty="0" err="1" smtClean="0"/>
              <a:t>Áp</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SOTA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baseline </a:t>
            </a:r>
            <a:r>
              <a:rPr lang="en-US" dirty="0" err="1" smtClean="0"/>
              <a:t>thứ</a:t>
            </a:r>
            <a:r>
              <a:rPr lang="en-US" dirty="0" smtClean="0"/>
              <a:t> 2</a:t>
            </a:r>
          </a:p>
          <a:p>
            <a:pPr lvl="1"/>
            <a:r>
              <a:rPr lang="en-US" dirty="0" smtClean="0"/>
              <a:t>Paperwithcode.com</a:t>
            </a:r>
          </a:p>
          <a:p>
            <a:pPr lvl="1"/>
            <a:r>
              <a:rPr lang="en-US" dirty="0" smtClean="0"/>
              <a:t>Github.com</a:t>
            </a:r>
          </a:p>
          <a:p>
            <a:pPr lvl="1"/>
            <a:r>
              <a:rPr lang="en-US" dirty="0" smtClean="0"/>
              <a:t>Arxiv.org</a:t>
            </a:r>
          </a:p>
          <a:p>
            <a:pPr lvl="1"/>
            <a:r>
              <a:rPr lang="en-US" dirty="0" err="1" smtClean="0"/>
              <a:t>connectedpapers</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671464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Lưu</a:t>
            </a:r>
            <a:r>
              <a:rPr lang="en-US" dirty="0" smtClean="0"/>
              <a:t> </a:t>
            </a:r>
            <a:r>
              <a:rPr lang="en-US" dirty="0" err="1" smtClean="0"/>
              <a:t>trữ</a:t>
            </a:r>
            <a:r>
              <a:rPr lang="en-US" dirty="0" smtClean="0"/>
              <a:t> </a:t>
            </a:r>
            <a:r>
              <a:rPr lang="en-US" dirty="0" err="1" smtClean="0"/>
              <a:t>thông</a:t>
            </a:r>
            <a:r>
              <a:rPr lang="en-US" dirty="0" smtClean="0"/>
              <a:t> </a:t>
            </a:r>
            <a:r>
              <a:rPr lang="en-US" dirty="0" err="1" smtClean="0"/>
              <a:t>số</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và</a:t>
            </a:r>
            <a:r>
              <a:rPr lang="en-US" dirty="0" smtClean="0"/>
              <a:t> </a:t>
            </a:r>
            <a:r>
              <a:rPr lang="en-US" dirty="0" err="1" smtClean="0"/>
              <a:t>thí</a:t>
            </a:r>
            <a:r>
              <a:rPr lang="en-US" dirty="0" smtClean="0"/>
              <a:t> </a:t>
            </a:r>
            <a:r>
              <a:rPr lang="en-US" dirty="0" err="1" smtClean="0"/>
              <a:t>nghiệm</a:t>
            </a:r>
            <a:endParaRPr lang="en-US" dirty="0"/>
          </a:p>
        </p:txBody>
      </p:sp>
      <p:sp>
        <p:nvSpPr>
          <p:cNvPr id="3" name="Text Placeholder 2"/>
          <p:cNvSpPr>
            <a:spLocks noGrp="1"/>
          </p:cNvSpPr>
          <p:nvPr>
            <p:ph type="body" idx="1"/>
          </p:nvPr>
        </p:nvSpPr>
        <p:spPr/>
        <p:txBody>
          <a:bodyPr/>
          <a:lstStyle/>
          <a:p>
            <a:r>
              <a:rPr lang="en-US" dirty="0" err="1" smtClean="0"/>
              <a:t>Mỗi</a:t>
            </a:r>
            <a:r>
              <a:rPr lang="en-US" dirty="0" smtClean="0"/>
              <a:t> </a:t>
            </a:r>
            <a:r>
              <a:rPr lang="en-US" dirty="0" err="1" smtClean="0"/>
              <a:t>thí</a:t>
            </a:r>
            <a:r>
              <a:rPr lang="en-US" dirty="0" smtClean="0"/>
              <a:t> </a:t>
            </a:r>
            <a:r>
              <a:rPr lang="en-US" dirty="0" err="1" smtClean="0"/>
              <a:t>nghiệm</a:t>
            </a:r>
            <a:r>
              <a:rPr lang="en-US" dirty="0" smtClean="0"/>
              <a:t> </a:t>
            </a:r>
            <a:r>
              <a:rPr lang="en-US" dirty="0" err="1" smtClean="0"/>
              <a:t>sử</a:t>
            </a:r>
            <a:r>
              <a:rPr lang="en-US" dirty="0" smtClean="0"/>
              <a:t> </a:t>
            </a:r>
            <a:r>
              <a:rPr lang="en-US" dirty="0" err="1" smtClean="0"/>
              <a:t>dụng</a:t>
            </a:r>
            <a:r>
              <a:rPr lang="en-US" dirty="0" smtClean="0"/>
              <a:t>:</a:t>
            </a:r>
          </a:p>
          <a:p>
            <a:pPr lvl="1"/>
            <a:r>
              <a:rPr lang="en-US" dirty="0" err="1" smtClean="0"/>
              <a:t>Thông</a:t>
            </a:r>
            <a:r>
              <a:rPr lang="en-US" dirty="0" smtClean="0"/>
              <a:t> </a:t>
            </a:r>
            <a:r>
              <a:rPr lang="en-US" dirty="0" err="1" smtClean="0"/>
              <a:t>số</a:t>
            </a:r>
            <a:r>
              <a:rPr lang="en-US" dirty="0" smtClean="0"/>
              <a:t> </a:t>
            </a:r>
            <a:r>
              <a:rPr lang="en-US" dirty="0" err="1" smtClean="0"/>
              <a:t>khác</a:t>
            </a:r>
            <a:r>
              <a:rPr lang="en-US" dirty="0" smtClean="0"/>
              <a:t> </a:t>
            </a:r>
            <a:r>
              <a:rPr lang="en-US" dirty="0" err="1" smtClean="0"/>
              <a:t>nhau</a:t>
            </a:r>
            <a:endParaRPr lang="en-US" dirty="0" smtClean="0"/>
          </a:p>
          <a:p>
            <a:pPr lvl="1"/>
            <a:r>
              <a:rPr lang="en-US" dirty="0" err="1" smtClean="0"/>
              <a:t>Dữ</a:t>
            </a:r>
            <a:r>
              <a:rPr lang="en-US" dirty="0" smtClean="0"/>
              <a:t> </a:t>
            </a:r>
            <a:r>
              <a:rPr lang="en-US" dirty="0" err="1" smtClean="0"/>
              <a:t>liệu</a:t>
            </a:r>
            <a:r>
              <a:rPr lang="en-US" dirty="0" smtClean="0"/>
              <a:t> train </a:t>
            </a:r>
            <a:r>
              <a:rPr lang="en-US" dirty="0" err="1" smtClean="0"/>
              <a:t>và</a:t>
            </a:r>
            <a:r>
              <a:rPr lang="en-US" dirty="0" smtClean="0"/>
              <a:t> validation </a:t>
            </a:r>
            <a:r>
              <a:rPr lang="en-US" dirty="0" err="1" smtClean="0"/>
              <a:t>khác</a:t>
            </a:r>
            <a:r>
              <a:rPr lang="en-US" dirty="0" smtClean="0"/>
              <a:t> </a:t>
            </a:r>
            <a:r>
              <a:rPr lang="en-US" dirty="0" err="1" smtClean="0"/>
              <a:t>nhau</a:t>
            </a:r>
            <a:endParaRPr lang="en-US" dirty="0" smtClean="0"/>
          </a:p>
          <a:p>
            <a:pPr lvl="1"/>
            <a:r>
              <a:rPr lang="en-US" dirty="0" smtClean="0"/>
              <a:t>Code </a:t>
            </a:r>
            <a:r>
              <a:rPr lang="en-US" dirty="0" err="1" smtClean="0"/>
              <a:t>khác</a:t>
            </a:r>
            <a:r>
              <a:rPr lang="en-US" dirty="0" smtClean="0"/>
              <a:t> </a:t>
            </a:r>
            <a:r>
              <a:rPr lang="en-US" dirty="0" err="1" smtClean="0"/>
              <a:t>nhau</a:t>
            </a:r>
            <a:endParaRPr lang="en-US" dirty="0" smtClean="0"/>
          </a:p>
          <a:p>
            <a:pPr lvl="1"/>
            <a:r>
              <a:rPr lang="en-US" dirty="0" smtClean="0"/>
              <a:t>Version </a:t>
            </a:r>
            <a:r>
              <a:rPr lang="en-US" dirty="0" err="1" smtClean="0"/>
              <a:t>thư</a:t>
            </a:r>
            <a:r>
              <a:rPr lang="en-US" dirty="0" smtClean="0"/>
              <a:t> </a:t>
            </a:r>
            <a:r>
              <a:rPr lang="en-US" dirty="0" err="1" smtClean="0"/>
              <a:t>viện</a:t>
            </a:r>
            <a:r>
              <a:rPr lang="en-US" dirty="0" smtClean="0"/>
              <a:t> </a:t>
            </a:r>
            <a:r>
              <a:rPr lang="en-US" dirty="0" err="1" smtClean="0"/>
              <a:t>khác</a:t>
            </a:r>
            <a:r>
              <a:rPr lang="en-US" dirty="0" smtClean="0"/>
              <a:t> </a:t>
            </a:r>
            <a:r>
              <a:rPr lang="en-US" dirty="0" err="1" smtClean="0"/>
              <a:t>nhau</a:t>
            </a:r>
            <a:endParaRPr lang="en-US" dirty="0" smtClean="0"/>
          </a:p>
          <a:p>
            <a:pPr lvl="1"/>
            <a:endParaRPr lang="en-US" dirty="0"/>
          </a:p>
          <a:p>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trữ</a:t>
            </a:r>
            <a:r>
              <a:rPr lang="en-US" dirty="0" smtClean="0"/>
              <a:t>:</a:t>
            </a:r>
          </a:p>
          <a:p>
            <a:pPr lvl="1"/>
            <a:r>
              <a:rPr lang="en-US" dirty="0" err="1" smtClean="0"/>
              <a:t>Tensorboard</a:t>
            </a:r>
            <a:endParaRPr lang="en-US" dirty="0" smtClean="0"/>
          </a:p>
          <a:p>
            <a:pPr lvl="1"/>
            <a:r>
              <a:rPr lang="en-US" dirty="0" err="1" smtClean="0"/>
              <a:t>WandB</a:t>
            </a:r>
            <a:endParaRPr lang="en-US" dirty="0" smtClean="0"/>
          </a:p>
          <a:p>
            <a:pPr lvl="1"/>
            <a:r>
              <a:rPr lang="en-US" dirty="0" smtClean="0"/>
              <a:t>Logging</a:t>
            </a:r>
          </a:p>
          <a:p>
            <a:pPr lvl="1"/>
            <a:r>
              <a:rPr lang="en-US" dirty="0" err="1" smtClean="0"/>
              <a:t>Git</a:t>
            </a:r>
            <a:endParaRPr lang="en-US" dirty="0" smtClean="0"/>
          </a:p>
          <a:p>
            <a:pPr lvl="1"/>
            <a:r>
              <a:rPr lang="en-US" dirty="0" smtClean="0"/>
              <a:t>DVC, </a:t>
            </a:r>
            <a:r>
              <a:rPr lang="en-US" dirty="0" err="1" smtClean="0"/>
              <a:t>gitlfs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92582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test case</a:t>
            </a:r>
            <a:endParaRPr lang="en-US" dirty="0"/>
          </a:p>
        </p:txBody>
      </p:sp>
      <p:sp>
        <p:nvSpPr>
          <p:cNvPr id="3" name="Text Placeholder 2"/>
          <p:cNvSpPr>
            <a:spLocks noGrp="1"/>
          </p:cNvSpPr>
          <p:nvPr>
            <p:ph type="body" idx="1"/>
          </p:nvPr>
        </p:nvSpPr>
        <p:spPr/>
        <p:txBody>
          <a:bodyPr/>
          <a:lstStyle/>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test </a:t>
            </a:r>
            <a:r>
              <a:rPr lang="en-US" dirty="0" err="1" smtClean="0"/>
              <a:t>tuần</a:t>
            </a:r>
            <a:r>
              <a:rPr lang="en-US" dirty="0" smtClean="0"/>
              <a:t> </a:t>
            </a:r>
            <a:r>
              <a:rPr lang="en-US" dirty="0" err="1" smtClean="0"/>
              <a:t>tự</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lặp</a:t>
            </a:r>
            <a:r>
              <a:rPr lang="en-US" dirty="0" smtClean="0"/>
              <a:t> </a:t>
            </a:r>
            <a:r>
              <a:rPr lang="en-US" dirty="0" err="1" smtClean="0"/>
              <a:t>lại</a:t>
            </a:r>
            <a:r>
              <a:rPr lang="en-US" dirty="0" smtClean="0"/>
              <a:t> </a:t>
            </a:r>
            <a:r>
              <a:rPr lang="en-US" dirty="0" err="1" smtClean="0"/>
              <a:t>định</a:t>
            </a:r>
            <a:r>
              <a:rPr lang="en-US" dirty="0" smtClean="0"/>
              <a:t> </a:t>
            </a:r>
            <a:r>
              <a:rPr lang="en-US" dirty="0" err="1" smtClean="0"/>
              <a:t>kỳ</a:t>
            </a:r>
            <a:r>
              <a:rPr lang="en-US" dirty="0" smtClean="0"/>
              <a:t> </a:t>
            </a:r>
            <a:r>
              <a:rPr lang="en-US" dirty="0" err="1" smtClean="0"/>
              <a:t>hàng</a:t>
            </a:r>
            <a:r>
              <a:rPr lang="en-US" dirty="0" smtClean="0"/>
              <a:t> </a:t>
            </a:r>
            <a:r>
              <a:rPr lang="en-US" dirty="0" err="1" smtClean="0"/>
              <a:t>ngày</a:t>
            </a:r>
            <a:r>
              <a:rPr lang="en-US" dirty="0" smtClean="0"/>
              <a:t>/</a:t>
            </a:r>
            <a:r>
              <a:rPr lang="en-US" dirty="0" err="1" smtClean="0"/>
              <a:t>tuần</a:t>
            </a:r>
            <a:endParaRPr lang="en-US" dirty="0" smtClean="0"/>
          </a:p>
          <a:p>
            <a:endParaRPr lang="en-US" dirty="0" smtClean="0"/>
          </a:p>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dự</a:t>
            </a:r>
            <a:r>
              <a:rPr lang="en-US" dirty="0" smtClean="0"/>
              <a:t> </a:t>
            </a:r>
            <a:r>
              <a:rPr lang="en-US" dirty="0" err="1" smtClean="0"/>
              <a:t>đoán</a:t>
            </a:r>
            <a:r>
              <a:rPr lang="en-US" dirty="0" smtClean="0"/>
              <a:t>:</a:t>
            </a:r>
          </a:p>
          <a:p>
            <a:pPr lvl="1"/>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validation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Tạo</a:t>
            </a:r>
            <a:r>
              <a:rPr lang="en-US" dirty="0" smtClean="0"/>
              <a:t> </a:t>
            </a:r>
            <a:r>
              <a:rPr lang="en-US" dirty="0" err="1" smtClean="0"/>
              <a:t>ra</a:t>
            </a:r>
            <a:r>
              <a:rPr lang="en-US" dirty="0" smtClean="0"/>
              <a:t> </a:t>
            </a:r>
            <a:r>
              <a:rPr lang="en-US" dirty="0" err="1" smtClean="0"/>
              <a:t>một</a:t>
            </a:r>
            <a:r>
              <a:rPr lang="en-US" dirty="0" smtClean="0"/>
              <a:t> </a:t>
            </a:r>
            <a:r>
              <a:rPr lang="en-US" dirty="0" err="1" smtClean="0"/>
              <a:t>tập</a:t>
            </a:r>
            <a:r>
              <a:rPr lang="en-US" dirty="0" smtClean="0"/>
              <a:t> test case </a:t>
            </a:r>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khó</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định</a:t>
            </a:r>
            <a:r>
              <a:rPr lang="en-US" dirty="0" smtClean="0"/>
              <a:t> </a:t>
            </a:r>
            <a:r>
              <a:rPr lang="en-US" dirty="0" err="1" smtClean="0"/>
              <a:t>trước</a:t>
            </a:r>
            <a:r>
              <a:rPr lang="en-US" dirty="0" smtClean="0"/>
              <a:t> </a:t>
            </a:r>
            <a:r>
              <a:rPr lang="en-US" dirty="0" err="1" smtClean="0"/>
              <a:t>khi</a:t>
            </a:r>
            <a:r>
              <a:rPr lang="en-US" dirty="0" smtClean="0"/>
              <a:t> deploy </a:t>
            </a:r>
          </a:p>
          <a:p>
            <a:endParaRPr lang="en-US" dirty="0" smtClean="0"/>
          </a:p>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deploy:</a:t>
            </a:r>
          </a:p>
          <a:p>
            <a:pPr lvl="1"/>
            <a:r>
              <a:rPr lang="en-US" dirty="0" err="1" smtClean="0"/>
              <a:t>Gửi</a:t>
            </a:r>
            <a:r>
              <a:rPr lang="en-US" dirty="0" smtClean="0"/>
              <a:t> alert </a:t>
            </a:r>
            <a:r>
              <a:rPr lang="en-US" dirty="0" err="1" smtClean="0"/>
              <a:t>nếu</a:t>
            </a:r>
            <a:r>
              <a:rPr lang="en-US" dirty="0" smtClean="0"/>
              <a:t> </a:t>
            </a:r>
            <a:r>
              <a:rPr lang="en-US" dirty="0" err="1" smtClean="0"/>
              <a:t>có</a:t>
            </a:r>
            <a:r>
              <a:rPr lang="en-US" dirty="0" smtClean="0"/>
              <a:t> </a:t>
            </a:r>
            <a:r>
              <a:rPr lang="en-US" dirty="0" err="1" smtClean="0"/>
              <a:t>lỗi</a:t>
            </a:r>
            <a:r>
              <a:rPr lang="en-US" dirty="0" smtClean="0"/>
              <a:t> </a:t>
            </a:r>
            <a:r>
              <a:rPr lang="en-US" dirty="0" err="1" smtClean="0"/>
              <a:t>xuất</a:t>
            </a:r>
            <a:r>
              <a:rPr lang="en-US" dirty="0" smtClean="0"/>
              <a:t> </a:t>
            </a:r>
            <a:r>
              <a:rPr lang="en-US" dirty="0" err="1" smtClean="0"/>
              <a:t>hiện</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sự</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của</a:t>
            </a:r>
            <a:r>
              <a:rPr lang="en-US" dirty="0" smtClean="0"/>
              <a:t> </a:t>
            </a:r>
            <a:r>
              <a:rPr lang="en-US" dirty="0" err="1" smtClean="0"/>
              <a:t>dữ</a:t>
            </a:r>
            <a:r>
              <a:rPr lang="en-US" dirty="0" smtClean="0"/>
              <a:t> </a:t>
            </a:r>
            <a:r>
              <a:rPr lang="en-US" dirty="0" err="1" smtClean="0"/>
              <a:t>liệu</a:t>
            </a:r>
            <a:r>
              <a:rPr lang="en-US" dirty="0" smtClean="0"/>
              <a:t> (distribution shift)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690999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Deployment</a:t>
            </a:r>
            <a:endParaRPr lang="en-US" dirty="0"/>
          </a:p>
        </p:txBody>
      </p:sp>
      <p:sp>
        <p:nvSpPr>
          <p:cNvPr id="3" name="Text Placeholder 2"/>
          <p:cNvSpPr>
            <a:spLocks noGrp="1"/>
          </p:cNvSpPr>
          <p:nvPr>
            <p:ph type="body" idx="1"/>
          </p:nvPr>
        </p:nvSpPr>
        <p:spPr>
          <a:xfrm>
            <a:off x="310896" y="676656"/>
            <a:ext cx="4676848" cy="3967800"/>
          </a:xfrm>
        </p:spPr>
        <p:txBody>
          <a:bodyPr>
            <a:normAutofit fontScale="85000" lnSpcReduction="10000"/>
          </a:bodyPr>
          <a:lstStyle/>
          <a:p>
            <a:r>
              <a:rPr lang="en-US" dirty="0" err="1" smtClean="0"/>
              <a:t>Khi</a:t>
            </a:r>
            <a:r>
              <a:rPr lang="en-US" dirty="0" smtClean="0"/>
              <a:t> deploy model, </a:t>
            </a:r>
            <a:r>
              <a:rPr lang="en-US" dirty="0" err="1" smtClean="0"/>
              <a:t>cần</a:t>
            </a:r>
            <a:r>
              <a:rPr lang="en-US" dirty="0" smtClean="0"/>
              <a:t> </a:t>
            </a:r>
            <a:r>
              <a:rPr lang="en-US" dirty="0" err="1" smtClean="0"/>
              <a:t>chú</a:t>
            </a:r>
            <a:r>
              <a:rPr lang="en-US" dirty="0" smtClean="0"/>
              <a:t> ý version </a:t>
            </a:r>
            <a:r>
              <a:rPr lang="en-US" dirty="0" err="1" smtClean="0"/>
              <a:t>của</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a:t>
            </a:r>
          </a:p>
          <a:p>
            <a:pPr lvl="1"/>
            <a:r>
              <a:rPr lang="en-US" dirty="0" err="1" smtClean="0"/>
              <a:t>Trọng</a:t>
            </a:r>
            <a:r>
              <a:rPr lang="en-US" dirty="0" smtClean="0"/>
              <a:t> </a:t>
            </a:r>
            <a:r>
              <a:rPr lang="en-US" dirty="0" err="1" smtClean="0"/>
              <a:t>số</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Cấu</a:t>
            </a:r>
            <a:r>
              <a:rPr lang="en-US" dirty="0" smtClean="0"/>
              <a:t> </a:t>
            </a:r>
            <a:r>
              <a:rPr lang="en-US" dirty="0" err="1" smtClean="0"/>
              <a:t>trúc</a:t>
            </a:r>
            <a:r>
              <a:rPr lang="en-US" dirty="0" smtClean="0"/>
              <a:t> </a:t>
            </a:r>
            <a:r>
              <a:rPr lang="en-US" dirty="0" err="1" smtClean="0"/>
              <a:t>mô</a:t>
            </a:r>
            <a:r>
              <a:rPr lang="en-US" dirty="0" smtClean="0"/>
              <a:t> </a:t>
            </a:r>
            <a:r>
              <a:rPr lang="en-US" dirty="0" err="1" smtClean="0"/>
              <a:t>hình</a:t>
            </a:r>
            <a:endParaRPr lang="en-US" dirty="0" smtClean="0"/>
          </a:p>
          <a:p>
            <a:pPr lvl="1"/>
            <a:r>
              <a:rPr lang="en-US" dirty="0" smtClean="0"/>
              <a:t>Pipeline </a:t>
            </a:r>
            <a:r>
              <a:rPr lang="en-US" dirty="0" err="1" smtClean="0"/>
              <a:t>xây</a:t>
            </a:r>
            <a:r>
              <a:rPr lang="en-US" dirty="0" smtClean="0"/>
              <a:t> </a:t>
            </a:r>
            <a:r>
              <a:rPr lang="en-US" dirty="0" err="1" smtClean="0"/>
              <a:t>dựng</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Dữ</a:t>
            </a:r>
            <a:r>
              <a:rPr lang="en-US" dirty="0" smtClean="0"/>
              <a:t> </a:t>
            </a:r>
            <a:r>
              <a:rPr lang="en-US" dirty="0" err="1" smtClean="0"/>
              <a:t>liệu</a:t>
            </a:r>
            <a:r>
              <a:rPr lang="en-US" dirty="0" smtClean="0"/>
              <a:t> dung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validate</a:t>
            </a:r>
          </a:p>
          <a:p>
            <a:pPr lvl="1"/>
            <a:endParaRPr lang="en-US" dirty="0"/>
          </a:p>
          <a:p>
            <a:r>
              <a:rPr lang="en-US" dirty="0" err="1" smtClean="0"/>
              <a:t>Sử</a:t>
            </a:r>
            <a:r>
              <a:rPr lang="en-US" dirty="0" smtClean="0"/>
              <a:t> </a:t>
            </a:r>
            <a:r>
              <a:rPr lang="en-US" dirty="0" err="1" smtClean="0"/>
              <a:t>dụng</a:t>
            </a:r>
            <a:r>
              <a:rPr lang="en-US" dirty="0" smtClean="0"/>
              <a:t> </a:t>
            </a:r>
            <a:r>
              <a:rPr lang="en-US" dirty="0" err="1" smtClean="0"/>
              <a:t>docker</a:t>
            </a:r>
            <a:r>
              <a:rPr lang="en-US" dirty="0" smtClean="0"/>
              <a:t> </a:t>
            </a:r>
            <a:r>
              <a:rPr lang="en-US" dirty="0" err="1" smtClean="0"/>
              <a:t>cho</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endParaRPr lang="en-US" dirty="0" smtClean="0"/>
          </a:p>
          <a:p>
            <a:endParaRPr lang="en-US" dirty="0"/>
          </a:p>
          <a:p>
            <a:r>
              <a:rPr lang="en-US" dirty="0" err="1" smtClean="0"/>
              <a:t>Canarying</a:t>
            </a:r>
            <a:r>
              <a:rPr lang="en-US" dirty="0" smtClean="0"/>
              <a:t>: show </a:t>
            </a:r>
            <a:r>
              <a:rPr lang="en-US" dirty="0" err="1" smtClean="0"/>
              <a:t>mô</a:t>
            </a:r>
            <a:r>
              <a:rPr lang="en-US" dirty="0" smtClean="0"/>
              <a:t> </a:t>
            </a:r>
            <a:r>
              <a:rPr lang="en-US" dirty="0" err="1" smtClean="0"/>
              <a:t>hình</a:t>
            </a:r>
            <a:r>
              <a:rPr lang="en-US" dirty="0" smtClean="0"/>
              <a:t> </a:t>
            </a:r>
            <a:r>
              <a:rPr lang="en-US" dirty="0" err="1" smtClean="0"/>
              <a:t>mới</a:t>
            </a:r>
            <a:r>
              <a:rPr lang="en-US" dirty="0" smtClean="0"/>
              <a:t> </a:t>
            </a:r>
            <a:r>
              <a:rPr lang="en-US" dirty="0" err="1" smtClean="0"/>
              <a:t>cho</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nhỏ</a:t>
            </a:r>
            <a:r>
              <a:rPr lang="en-US" dirty="0" smtClean="0"/>
              <a:t> </a:t>
            </a:r>
            <a:r>
              <a:rPr lang="en-US" dirty="0" err="1" smtClean="0"/>
              <a:t>người</a:t>
            </a:r>
            <a:r>
              <a:rPr lang="en-US" dirty="0" smtClean="0"/>
              <a:t> dung, </a:t>
            </a:r>
            <a:r>
              <a:rPr lang="en-US" dirty="0" err="1" smtClean="0"/>
              <a:t>tiếp</a:t>
            </a:r>
            <a:r>
              <a:rPr lang="en-US" dirty="0" smtClean="0"/>
              <a:t> </a:t>
            </a:r>
            <a:r>
              <a:rPr lang="en-US" dirty="0" err="1" smtClean="0"/>
              <a:t>tục</a:t>
            </a:r>
            <a:r>
              <a:rPr lang="en-US" dirty="0" smtClean="0"/>
              <a:t> dung </a:t>
            </a:r>
            <a:r>
              <a:rPr lang="en-US" dirty="0" err="1" smtClean="0"/>
              <a:t>mô</a:t>
            </a:r>
            <a:r>
              <a:rPr lang="en-US" dirty="0" smtClean="0"/>
              <a:t> </a:t>
            </a:r>
            <a:r>
              <a:rPr lang="en-US" dirty="0" err="1" smtClean="0"/>
              <a:t>hình</a:t>
            </a:r>
            <a:r>
              <a:rPr lang="en-US" dirty="0" smtClean="0"/>
              <a:t> </a:t>
            </a:r>
            <a:r>
              <a:rPr lang="en-US" dirty="0" err="1" smtClean="0"/>
              <a:t>cũ</a:t>
            </a:r>
            <a:r>
              <a:rPr lang="en-US" dirty="0" smtClean="0"/>
              <a:t> </a:t>
            </a:r>
            <a:r>
              <a:rPr lang="en-US" dirty="0" err="1" smtClean="0"/>
              <a:t>cho</a:t>
            </a:r>
            <a:r>
              <a:rPr lang="en-US" dirty="0" smtClean="0"/>
              <a:t> </a:t>
            </a:r>
            <a:r>
              <a:rPr lang="en-US" dirty="0" err="1" smtClean="0"/>
              <a:t>phần</a:t>
            </a:r>
            <a:r>
              <a:rPr lang="en-US" dirty="0" smtClean="0"/>
              <a:t> </a:t>
            </a:r>
            <a:r>
              <a:rPr lang="en-US" dirty="0" err="1" smtClean="0"/>
              <a:t>còn</a:t>
            </a:r>
            <a:r>
              <a:rPr lang="en-US" dirty="0" smtClean="0"/>
              <a:t> </a:t>
            </a:r>
            <a:r>
              <a:rPr lang="en-US" dirty="0" err="1" smtClean="0"/>
              <a:t>lại</a:t>
            </a:r>
            <a:r>
              <a:rPr lang="en-US" dirty="0" smtClean="0"/>
              <a:t>. </a:t>
            </a:r>
            <a:r>
              <a:rPr lang="en-US" dirty="0" err="1" smtClean="0"/>
              <a:t>Khi</a:t>
            </a:r>
            <a:r>
              <a:rPr lang="en-US" dirty="0" smtClean="0"/>
              <a:t> </a:t>
            </a:r>
            <a:r>
              <a:rPr lang="en-US" dirty="0" err="1" smtClean="0"/>
              <a:t>mọi</a:t>
            </a:r>
            <a:r>
              <a:rPr lang="en-US" dirty="0" smtClean="0"/>
              <a:t> </a:t>
            </a:r>
            <a:r>
              <a:rPr lang="en-US" dirty="0" err="1" smtClean="0"/>
              <a:t>thứ</a:t>
            </a:r>
            <a:r>
              <a:rPr lang="en-US" dirty="0" smtClean="0"/>
              <a:t> </a:t>
            </a:r>
            <a:r>
              <a:rPr lang="en-US" dirty="0" err="1" smtClean="0"/>
              <a:t>ổn</a:t>
            </a:r>
            <a:r>
              <a:rPr lang="en-US" dirty="0" smtClean="0"/>
              <a:t> </a:t>
            </a:r>
            <a:r>
              <a:rPr lang="en-US" dirty="0" err="1" smtClean="0"/>
              <a:t>đình</a:t>
            </a:r>
            <a:r>
              <a:rPr lang="en-US" dirty="0" smtClean="0"/>
              <a:t> </a:t>
            </a:r>
            <a:r>
              <a:rPr lang="en-US" dirty="0" err="1" smtClean="0"/>
              <a:t>thì</a:t>
            </a:r>
            <a:r>
              <a:rPr lang="en-US" dirty="0" smtClean="0"/>
              <a:t> </a:t>
            </a:r>
            <a:r>
              <a:rPr lang="en-US" dirty="0" err="1" smtClean="0"/>
              <a:t>mới</a:t>
            </a:r>
            <a:r>
              <a:rPr lang="en-US" dirty="0" smtClean="0"/>
              <a:t> </a:t>
            </a:r>
            <a:r>
              <a:rPr lang="en-US" dirty="0" err="1" smtClean="0"/>
              <a:t>thay</a:t>
            </a:r>
            <a:r>
              <a:rPr lang="en-US" dirty="0" smtClean="0"/>
              <a:t> </a:t>
            </a:r>
            <a:r>
              <a:rPr lang="en-US" dirty="0" err="1" smtClean="0"/>
              <a:t>thế</a:t>
            </a:r>
            <a:r>
              <a:rPr lang="en-US" dirty="0" smtClean="0"/>
              <a:t> </a:t>
            </a:r>
            <a:r>
              <a:rPr lang="en-US" dirty="0" err="1" smtClean="0"/>
              <a:t>hoàn</a:t>
            </a:r>
            <a:r>
              <a:rPr lang="en-US" dirty="0" smtClean="0"/>
              <a:t> </a:t>
            </a:r>
            <a:r>
              <a:rPr lang="en-US" dirty="0" err="1" smtClean="0"/>
              <a:t>toàn</a:t>
            </a:r>
            <a:r>
              <a:rPr lang="en-US" dirty="0" smtClean="0"/>
              <a:t>.</a:t>
            </a:r>
          </a:p>
          <a:p>
            <a:r>
              <a:rPr lang="en-US" dirty="0" smtClean="0"/>
              <a:t>Shadow mode: </a:t>
            </a:r>
            <a:r>
              <a:rPr lang="en-US" dirty="0" err="1" smtClean="0"/>
              <a:t>vẫn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cũ</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nhưng</a:t>
            </a:r>
            <a:r>
              <a:rPr lang="en-US" dirty="0" smtClean="0"/>
              <a:t> </a:t>
            </a:r>
            <a:r>
              <a:rPr lang="en-US" dirty="0" err="1" smtClean="0"/>
              <a:t>vẫn</a:t>
            </a:r>
            <a:r>
              <a:rPr lang="en-US" dirty="0" smtClean="0"/>
              <a:t> </a:t>
            </a:r>
            <a:r>
              <a:rPr lang="en-US" dirty="0" err="1" smtClean="0"/>
              <a:t>tạo</a:t>
            </a:r>
            <a:r>
              <a:rPr lang="en-US" dirty="0" smtClean="0"/>
              <a:t> </a:t>
            </a:r>
            <a:r>
              <a:rPr lang="en-US" dirty="0" err="1" smtClean="0"/>
              <a:t>ra</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mới</a:t>
            </a:r>
            <a:r>
              <a:rPr lang="en-US" dirty="0" smtClean="0"/>
              <a:t>. So </a:t>
            </a:r>
            <a:r>
              <a:rPr lang="en-US" dirty="0" err="1" smtClean="0"/>
              <a:t>sánh</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hai</a:t>
            </a:r>
            <a:r>
              <a:rPr lang="en-US" dirty="0" smtClean="0"/>
              <a:t> </a:t>
            </a:r>
            <a:r>
              <a:rPr lang="en-US" dirty="0" err="1" smtClean="0"/>
              <a:t>mô</a:t>
            </a:r>
            <a:r>
              <a:rPr lang="en-US" dirty="0" smtClean="0"/>
              <a:t> </a:t>
            </a:r>
            <a:r>
              <a:rPr lang="en-US" dirty="0" err="1" smtClean="0"/>
              <a:t>hình</a:t>
            </a:r>
            <a:endParaRPr lang="en-US" dirty="0" smtClean="0"/>
          </a:p>
          <a:p>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26" name="Picture 2" descr="Model check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744" y="676656"/>
            <a:ext cx="4033406" cy="21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2</a:t>
            </a:r>
            <a:r>
              <a:rPr lang="vi-VN" dirty="0" smtClean="0"/>
              <a:t>: </a:t>
            </a:r>
            <a:r>
              <a:rPr lang="en-US" dirty="0" smtClean="0"/>
              <a:t>Deploy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53130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để</a:t>
            </a:r>
            <a:r>
              <a:rPr lang="en-US" dirty="0" smtClean="0"/>
              <a:t> </a:t>
            </a:r>
            <a:r>
              <a:rPr lang="en-US" dirty="0" err="1" smtClean="0"/>
              <a:t>trình</a:t>
            </a:r>
            <a:r>
              <a:rPr lang="en-US" dirty="0" smtClean="0"/>
              <a:t> </a:t>
            </a:r>
            <a:r>
              <a:rPr lang="en-US" dirty="0" err="1" smtClean="0"/>
              <a:t>bày</a:t>
            </a:r>
            <a:r>
              <a:rPr lang="en-US" dirty="0" smtClean="0"/>
              <a:t> project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74" y="1527718"/>
            <a:ext cx="2671406" cy="1563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77" y="1752456"/>
            <a:ext cx="3711678" cy="1338816"/>
          </a:xfrm>
          <a:prstGeom prst="rect">
            <a:avLst/>
          </a:prstGeom>
        </p:spPr>
      </p:pic>
    </p:spTree>
    <p:extLst>
      <p:ext uri="{BB962C8B-B14F-4D97-AF65-F5344CB8AC3E}">
        <p14:creationId xmlns:p14="http://schemas.microsoft.com/office/powerpoint/2010/main" val="60926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Streamlit</a:t>
            </a:r>
            <a:r>
              <a:rPr lang="en-US" dirty="0" smtClean="0"/>
              <a:t>: Deal with </a:t>
            </a:r>
            <a:r>
              <a:rPr lang="en-US" dirty="0" err="1" smtClean="0"/>
              <a:t>dataframe</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07824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Streamlit</a:t>
            </a:r>
            <a:r>
              <a:rPr lang="en-US" dirty="0"/>
              <a:t>: Deal </a:t>
            </a:r>
            <a:r>
              <a:rPr lang="en-US" dirty="0" smtClean="0"/>
              <a:t>with </a:t>
            </a:r>
            <a:r>
              <a:rPr lang="en-US" dirty="0" err="1" smtClean="0"/>
              <a:t>dataframe</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07185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Streamlit</a:t>
            </a:r>
            <a:r>
              <a:rPr lang="en-US" dirty="0"/>
              <a:t>: Code</a:t>
            </a:r>
          </a:p>
        </p:txBody>
      </p:sp>
      <p:sp>
        <p:nvSpPr>
          <p:cNvPr id="3" name="Text Placeholder 2"/>
          <p:cNvSpPr>
            <a:spLocks noGrp="1"/>
          </p:cNvSpPr>
          <p:nvPr>
            <p:ph type="body" idx="1"/>
          </p:nvPr>
        </p:nvSpPr>
        <p:spPr/>
        <p:txBody>
          <a:bodyPr/>
          <a:lstStyle/>
          <a:p>
            <a:r>
              <a:rPr lang="en-US" dirty="0" smtClean="0"/>
              <a:t>Make an example with </a:t>
            </a:r>
            <a:r>
              <a:rPr lang="en-US" dirty="0" err="1" smtClean="0"/>
              <a:t>streamlit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86101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a:t>
            </a:r>
            <a:r>
              <a:rPr lang="en-US" dirty="0" err="1" smtClean="0"/>
              <a:t>Streamlit</a:t>
            </a:r>
            <a:r>
              <a:rPr lang="en-US" dirty="0" smtClean="0"/>
              <a:t> </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594771" y="1290581"/>
            <a:ext cx="7952849" cy="3353875"/>
          </a:xfrm>
          <a:prstGeom prst="rect">
            <a:avLst/>
          </a:prstGeom>
        </p:spPr>
      </p:pic>
    </p:spTree>
    <p:extLst>
      <p:ext uri="{BB962C8B-B14F-4D97-AF65-F5344CB8AC3E}">
        <p14:creationId xmlns:p14="http://schemas.microsoft.com/office/powerpoint/2010/main" val="329417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FastAPI</a:t>
            </a:r>
            <a:r>
              <a:rPr lang="en-US" dirty="0"/>
              <a:t> </a:t>
            </a:r>
            <a:r>
              <a:rPr lang="en-US" dirty="0" err="1"/>
              <a:t>và</a:t>
            </a:r>
            <a:r>
              <a:rPr lang="en-US" dirty="0"/>
              <a:t> Flask</a:t>
            </a:r>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798089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Segment Anything Model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660451" y="1088453"/>
            <a:ext cx="7373369" cy="3490605"/>
          </a:xfrm>
          <a:prstGeom prst="rect">
            <a:avLst/>
          </a:prstGeom>
        </p:spPr>
      </p:pic>
    </p:spTree>
    <p:extLst>
      <p:ext uri="{BB962C8B-B14F-4D97-AF65-F5344CB8AC3E}">
        <p14:creationId xmlns:p14="http://schemas.microsoft.com/office/powerpoint/2010/main" val="96061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yoloV7</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3"/>
          <a:stretch>
            <a:fillRect/>
          </a:stretch>
        </p:blipFill>
        <p:spPr>
          <a:xfrm>
            <a:off x="1513350" y="788455"/>
            <a:ext cx="6684200" cy="3983618"/>
          </a:xfrm>
          <a:prstGeom prst="rect">
            <a:avLst/>
          </a:prstGeom>
        </p:spPr>
      </p:pic>
    </p:spTree>
    <p:extLst>
      <p:ext uri="{BB962C8B-B14F-4D97-AF65-F5344CB8AC3E}">
        <p14:creationId xmlns:p14="http://schemas.microsoft.com/office/powerpoint/2010/main" val="302260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MLOps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49995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yoloV7</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3"/>
          <a:stretch>
            <a:fillRect/>
          </a:stretch>
        </p:blipFill>
        <p:spPr>
          <a:xfrm>
            <a:off x="1513350" y="788455"/>
            <a:ext cx="6684200" cy="3983618"/>
          </a:xfrm>
          <a:prstGeom prst="rect">
            <a:avLst/>
          </a:prstGeom>
        </p:spPr>
      </p:pic>
    </p:spTree>
    <p:extLst>
      <p:ext uri="{BB962C8B-B14F-4D97-AF65-F5344CB8AC3E}">
        <p14:creationId xmlns:p14="http://schemas.microsoft.com/office/powerpoint/2010/main" val="270253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Capstone project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19155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cho</a:t>
            </a:r>
            <a:r>
              <a:rPr lang="en-US" dirty="0" smtClean="0"/>
              <a:t> capstone project</a:t>
            </a:r>
            <a:endParaRPr lang="en-US" dirty="0"/>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r>
              <a:rPr lang="en-US" dirty="0" smtClean="0"/>
              <a:t>Medical image</a:t>
            </a:r>
          </a:p>
          <a:p>
            <a:r>
              <a:rPr lang="en-US" dirty="0" smtClean="0"/>
              <a:t>Surveillance camera</a:t>
            </a:r>
          </a:p>
          <a:p>
            <a:r>
              <a:rPr lang="en-US" dirty="0" smtClean="0"/>
              <a:t>Sport</a:t>
            </a:r>
          </a:p>
          <a:p>
            <a:r>
              <a:rPr lang="en-US" dirty="0" err="1" smtClean="0"/>
              <a:t>Chatbot</a:t>
            </a:r>
            <a:endParaRPr lang="en-US" dirty="0" smtClean="0"/>
          </a:p>
          <a:p>
            <a:r>
              <a:rPr lang="en-US" dirty="0" smtClean="0"/>
              <a:t>Sound</a:t>
            </a:r>
          </a:p>
          <a:p>
            <a:r>
              <a:rPr lang="en-US" dirty="0" smtClean="0"/>
              <a:t>Machine translation </a:t>
            </a:r>
            <a:endParaRPr lang="en-US" dirty="0"/>
          </a:p>
        </p:txBody>
      </p:sp>
    </p:spTree>
    <p:extLst>
      <p:ext uri="{BB962C8B-B14F-4D97-AF65-F5344CB8AC3E}">
        <p14:creationId xmlns:p14="http://schemas.microsoft.com/office/powerpoint/2010/main" val="452784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147508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cho</a:t>
            </a:r>
            <a:r>
              <a:rPr lang="en-US" dirty="0" smtClean="0"/>
              <a:t> capstone project</a:t>
            </a:r>
            <a:endParaRPr lang="en-US" dirty="0"/>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normAutofit/>
          </a:bodyPr>
          <a:lstStyle/>
          <a:p>
            <a:pPr lvl="1"/>
            <a:endParaRPr lang="en-US" dirty="0" smtClean="0"/>
          </a:p>
        </p:txBody>
      </p:sp>
      <p:pic>
        <p:nvPicPr>
          <p:cNvPr id="1026" name="Picture 2" descr="Why Kubeflow in your Infrastructure? | by Ankit Bahuguna | kubeflow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19" y="1311731"/>
            <a:ext cx="7699862" cy="269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Vòng</a:t>
            </a:r>
            <a:r>
              <a:rPr lang="en-US" dirty="0" smtClean="0"/>
              <a:t> </a:t>
            </a:r>
            <a:r>
              <a:rPr lang="en-US" dirty="0" err="1" smtClean="0"/>
              <a:t>đời</a:t>
            </a:r>
            <a:r>
              <a:rPr lang="en-US" dirty="0" smtClean="0"/>
              <a:t> </a:t>
            </a:r>
            <a:r>
              <a:rPr lang="en-US" dirty="0" err="1" smtClean="0"/>
              <a:t>của</a:t>
            </a:r>
            <a:r>
              <a:rPr lang="en-US" dirty="0" smtClean="0"/>
              <a:t> </a:t>
            </a:r>
            <a:r>
              <a:rPr lang="en-US" dirty="0" err="1" smtClean="0"/>
              <a:t>dự</a:t>
            </a:r>
            <a:r>
              <a:rPr lang="en-US" dirty="0" smtClean="0"/>
              <a:t> </a:t>
            </a:r>
            <a:r>
              <a:rPr lang="en-US" dirty="0" err="1" smtClean="0"/>
              <a:t>án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074" name="Picture 2" descr="Lifecycle-of-DL-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08" y="634430"/>
            <a:ext cx="703897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2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smtClean="0"/>
              <a:t>Cách</a:t>
            </a:r>
            <a:r>
              <a:rPr lang="en-US" dirty="0" smtClean="0"/>
              <a:t> </a:t>
            </a:r>
            <a:r>
              <a:rPr lang="en-US" dirty="0" err="1" smtClean="0"/>
              <a:t>tổ</a:t>
            </a:r>
            <a:r>
              <a:rPr lang="en-US" dirty="0" smtClean="0"/>
              <a:t> </a:t>
            </a:r>
            <a:r>
              <a:rPr lang="en-US" dirty="0" err="1" smtClean="0"/>
              <a:t>chức</a:t>
            </a:r>
            <a:r>
              <a:rPr lang="en-US" dirty="0" smtClean="0"/>
              <a:t> DL project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4647406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1152</Words>
  <Application>Microsoft Office PowerPoint</Application>
  <PresentationFormat>On-screen Show (16:9)</PresentationFormat>
  <Paragraphs>181</Paragraphs>
  <Slides>33</Slides>
  <Notes>17</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33</vt:i4>
      </vt:variant>
    </vt:vector>
  </HeadingPairs>
  <TitlesOfParts>
    <vt:vector size="36" baseType="lpstr">
      <vt:lpstr>Arial</vt:lpstr>
      <vt:lpstr>Simple Light</vt:lpstr>
      <vt:lpstr>Simple Light</vt:lpstr>
      <vt:lpstr>Deep Learning Bài 12: Deploy mô hình</vt:lpstr>
      <vt:lpstr>Giảng viên và Trợ giảng</vt:lpstr>
      <vt:lpstr>Giảng viên và Trợ giảng (hỗ trợ)</vt:lpstr>
      <vt:lpstr>Giới thiệu mentor </vt:lpstr>
      <vt:lpstr>Nội dung</vt:lpstr>
      <vt:lpstr>Phần 1: Giới thiệu</vt:lpstr>
      <vt:lpstr>Các chủ đề cho capstone project</vt:lpstr>
      <vt:lpstr>Vòng đời của dự án</vt:lpstr>
      <vt:lpstr>Phần 1: Cách tổ chức DL project</vt:lpstr>
      <vt:lpstr>Các vấn đề cần xác định trước khi bắt đầu dự án</vt:lpstr>
      <vt:lpstr>Ví dụ tổ chức code trong thư mục</vt:lpstr>
      <vt:lpstr>Thu thập dữ liệu</vt:lpstr>
      <vt:lpstr>Xây dựng pipeline thu thập dữ liệu</vt:lpstr>
      <vt:lpstr>Phần 2: Xây dựng mô hình</vt:lpstr>
      <vt:lpstr>Xây dựng mô hình</vt:lpstr>
      <vt:lpstr>Lưu trữ thông số của mô hình và thí nghiệm</vt:lpstr>
      <vt:lpstr>Xây dựng test case</vt:lpstr>
      <vt:lpstr>Deployment</vt:lpstr>
      <vt:lpstr>Phần 2: Deploy mô hình</vt:lpstr>
      <vt:lpstr>Các thư viện để trình bày project</vt:lpstr>
      <vt:lpstr>Streamlit: Deal with dataframe</vt:lpstr>
      <vt:lpstr>Streamlit: Deal with dataframe</vt:lpstr>
      <vt:lpstr>Streamlit: Code</vt:lpstr>
      <vt:lpstr>Ví dụ Streamlit </vt:lpstr>
      <vt:lpstr>FastAPI và Flask</vt:lpstr>
      <vt:lpstr>Ví dụ Segment Anything Model</vt:lpstr>
      <vt:lpstr>Ví dụ yoloV7</vt:lpstr>
      <vt:lpstr>MLOps</vt:lpstr>
      <vt:lpstr>Ví dụ yoloV7</vt:lpstr>
      <vt:lpstr>Capstone project</vt:lpstr>
      <vt:lpstr>Các chủ đề cho capstone project</vt:lpstr>
      <vt:lpstr>PowerPoint Presentation</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260</cp:revision>
  <dcterms:modified xsi:type="dcterms:W3CDTF">2023-06-11T18:26:56Z</dcterms:modified>
</cp:coreProperties>
</file>